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80" r:id="rId9"/>
    <p:sldId id="262" r:id="rId10"/>
    <p:sldId id="264" r:id="rId11"/>
    <p:sldId id="265" r:id="rId12"/>
    <p:sldId id="266" r:id="rId13"/>
    <p:sldId id="268" r:id="rId14"/>
    <p:sldId id="269" r:id="rId15"/>
    <p:sldId id="274" r:id="rId16"/>
    <p:sldId id="275" r:id="rId17"/>
    <p:sldId id="277" r:id="rId18"/>
    <p:sldId id="278" r:id="rId19"/>
    <p:sldId id="276" r:id="rId20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93456" autoAdjust="0"/>
    <p:restoredTop sz="99466" autoAdjust="0"/>
  </p:normalViewPr>
  <p:slideViewPr>
    <p:cSldViewPr snapToGrid="0">
      <p:cViewPr>
        <p:scale>
          <a:sx n="70" d="100"/>
          <a:sy n="70" d="100"/>
        </p:scale>
        <p:origin x="-1356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006" units="cm"/>
          <inkml:channel name="Y" type="integer" max="768" units="cm"/>
        </inkml:traceFormat>
        <inkml:channelProperties>
          <inkml:channelProperty channel="X" name="resolution" value="64.91909" units="1/cm"/>
          <inkml:channelProperty channel="Y" name="resolution" value="44.13793" units="1/cm"/>
        </inkml:channelProperties>
      </inkml:inkSource>
      <inkml:timestamp xml:id="ts0" timeString="2024-09-30T19:51:10.7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29467 18042</inkml:trace>
  <inkml:trace contextRef="#ctx0" brushRef="#br0" timeOffset="1380.2609">30979 18226</inkml:trace>
  <inkml:trace contextRef="#ctx0" brushRef="#br0" timeOffset="6653.7921">27542 18088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4CED7-7F38-49E9-8146-62432D88DA4A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E3C61-D63F-4FBD-82ED-C6F5213A5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81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63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065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74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129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890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474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58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11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90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r" rt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51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1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00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ar-IQ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96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32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E3C61-D63F-4FBD-82ED-C6F5213A550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39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2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7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3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2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15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7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3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40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57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075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088B6-AC00-48F1-AED3-9D31397FC04B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48814-06B9-4889-88BF-58A0028A5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86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86741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latin typeface="+mn-lt"/>
              </a:rPr>
              <a:t>University of </a:t>
            </a:r>
            <a:r>
              <a:rPr lang="en-US" sz="2400" dirty="0" err="1" smtClean="0">
                <a:latin typeface="+mn-lt"/>
              </a:rPr>
              <a:t>Basrah</a:t>
            </a:r>
            <a:r>
              <a:rPr lang="en-US" sz="2400" dirty="0" smtClean="0">
                <a:latin typeface="+mn-lt"/>
              </a:rPr>
              <a:t>	</a:t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College of Nursing</a:t>
            </a:r>
            <a:endParaRPr lang="en-US" sz="2400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0761" y="2768957"/>
            <a:ext cx="11256135" cy="3322749"/>
          </a:xfrm>
        </p:spPr>
        <p:txBody>
          <a:bodyPr/>
          <a:lstStyle/>
          <a:p>
            <a:r>
              <a:rPr lang="en-US" sz="2800" b="1" dirty="0" smtClean="0"/>
              <a:t>Management &amp;Leadership in Nursing</a:t>
            </a:r>
          </a:p>
          <a:p>
            <a:pPr algn="l"/>
            <a:endParaRPr lang="en-US" dirty="0" smtClean="0"/>
          </a:p>
          <a:p>
            <a:r>
              <a:rPr lang="en-US" sz="2800" b="1" dirty="0" smtClean="0"/>
              <a:t>Nursing Administration </a:t>
            </a:r>
          </a:p>
          <a:p>
            <a:pPr algn="l"/>
            <a:r>
              <a:rPr lang="en-US" b="1" dirty="0" smtClean="0"/>
              <a:t>Second lecture </a:t>
            </a:r>
          </a:p>
          <a:p>
            <a:pPr algn="l"/>
            <a:r>
              <a:rPr lang="en-US" b="1" dirty="0"/>
              <a:t>Prepared by:- assist lect. Hazim naeem </a:t>
            </a:r>
            <a:r>
              <a:rPr lang="en-US" b="1" dirty="0" err="1" smtClean="0"/>
              <a:t>waheeb</a:t>
            </a:r>
            <a:endParaRPr lang="en-US" b="1" dirty="0" smtClean="0"/>
          </a:p>
          <a:p>
            <a:pPr algn="l"/>
            <a:r>
              <a:rPr lang="en-US" b="1" dirty="0" smtClean="0"/>
              <a:t>29/01/2025</a:t>
            </a:r>
            <a:endParaRPr lang="en-US" b="1" dirty="0"/>
          </a:p>
          <a:p>
            <a:pPr algn="l"/>
            <a:endParaRPr lang="en-US" b="1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066083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72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06477" y="114402"/>
            <a:ext cx="4026310" cy="1050721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 smtClean="0">
                <a:solidFill>
                  <a:srgbClr val="FF0000"/>
                </a:solidFill>
              </a:rPr>
              <a:t>: Coordinating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279934"/>
            <a:ext cx="12192000" cy="230547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600" b="1" dirty="0"/>
              <a:t>Coordination: </a:t>
            </a:r>
            <a:r>
              <a:rPr lang="en-US" sz="3600" dirty="0"/>
              <a:t>is the act of organizing, making different people </a:t>
            </a:r>
          </a:p>
          <a:p>
            <a:pPr marL="0" indent="0" algn="l">
              <a:buNone/>
            </a:pPr>
            <a:r>
              <a:rPr lang="en-US" sz="3600" dirty="0"/>
              <a:t>or things work together for a goal or effect to </a:t>
            </a:r>
          </a:p>
          <a:p>
            <a:pPr marL="0" indent="0" algn="l">
              <a:buNone/>
            </a:pPr>
            <a:r>
              <a:rPr lang="en-US" sz="3600" dirty="0"/>
              <a:t>fulfill desired goals in an organization</a:t>
            </a:r>
          </a:p>
        </p:txBody>
      </p:sp>
    </p:spTree>
    <p:extLst>
      <p:ext uri="{BB962C8B-B14F-4D97-AF65-F5344CB8AC3E}">
        <p14:creationId xmlns:p14="http://schemas.microsoft.com/office/powerpoint/2010/main" val="245328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129152"/>
            <a:ext cx="6651523" cy="962230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Roles of Nurse </a:t>
            </a:r>
            <a:r>
              <a:rPr lang="en-US" b="1" dirty="0" smtClean="0">
                <a:solidFill>
                  <a:srgbClr val="FF0000"/>
                </a:solidFill>
              </a:rPr>
              <a:t>Coordinator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39213" y="1339403"/>
            <a:ext cx="11665974" cy="3778287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1. Purchase and distribute supplies.</a:t>
            </a:r>
          </a:p>
          <a:p>
            <a:pPr marL="0" indent="0" algn="l">
              <a:buNone/>
            </a:pPr>
            <a:r>
              <a:rPr lang="en-US" dirty="0"/>
              <a:t>2. Direct the work of administrative and nursing staff.</a:t>
            </a:r>
          </a:p>
          <a:p>
            <a:pPr marL="0" indent="0" algn="l">
              <a:buNone/>
            </a:pPr>
            <a:r>
              <a:rPr lang="en-US" dirty="0"/>
              <a:t>3. Ensure that equipment and machinery are maintained and repaired as necessary.</a:t>
            </a:r>
          </a:p>
          <a:p>
            <a:pPr marL="0" indent="0" algn="l">
              <a:buNone/>
            </a:pPr>
            <a:r>
              <a:rPr lang="en-US" dirty="0"/>
              <a:t>4. Maintain the security and safety of facilities.</a:t>
            </a:r>
          </a:p>
          <a:p>
            <a:pPr marL="0" indent="0" algn="l">
              <a:buNone/>
            </a:pPr>
            <a:r>
              <a:rPr lang="en-US" dirty="0"/>
              <a:t>5. Plan budgets.</a:t>
            </a:r>
          </a:p>
          <a:p>
            <a:pPr marL="0" indent="0" algn="l">
              <a:buNone/>
            </a:pPr>
            <a:r>
              <a:rPr lang="en-US" dirty="0"/>
              <a:t>6. Ensure that the organization complies with government regulations.</a:t>
            </a:r>
          </a:p>
        </p:txBody>
      </p:sp>
    </p:spTree>
    <p:extLst>
      <p:ext uri="{BB962C8B-B14F-4D97-AF65-F5344CB8AC3E}">
        <p14:creationId xmlns:p14="http://schemas.microsoft.com/office/powerpoint/2010/main" val="134581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5026" y="173397"/>
            <a:ext cx="6889955" cy="873740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7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>
                <a:solidFill>
                  <a:srgbClr val="FF0000"/>
                </a:solidFill>
              </a:rPr>
              <a:t>Reporting and </a:t>
            </a:r>
            <a:r>
              <a:rPr lang="en-US" b="1" dirty="0" smtClean="0">
                <a:solidFill>
                  <a:srgbClr val="FF0000"/>
                </a:solidFill>
              </a:rPr>
              <a:t>Recording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5471" y="1825625"/>
            <a:ext cx="11754464" cy="3736976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600" b="1" dirty="0"/>
              <a:t>Record: </a:t>
            </a:r>
            <a:r>
              <a:rPr lang="en-US" sz="3600" dirty="0"/>
              <a:t>A record is a permanent written communication that documents information relevant to the management of a client's health care, for example, a client's chart is an ongoing account of a client's health care status and needs. </a:t>
            </a:r>
          </a:p>
          <a:p>
            <a:pPr marL="0" indent="0" algn="l">
              <a:buNone/>
            </a:pPr>
            <a:endParaRPr lang="en-US" sz="3600" b="1" dirty="0" smtClean="0"/>
          </a:p>
          <a:p>
            <a:pPr marL="0" indent="0" algn="l">
              <a:buNone/>
            </a:pPr>
            <a:r>
              <a:rPr lang="en-US" sz="3600" b="1" dirty="0" smtClean="0"/>
              <a:t>Reports</a:t>
            </a:r>
            <a:r>
              <a:rPr lang="en-US" sz="3600" b="1" dirty="0"/>
              <a:t>: </a:t>
            </a:r>
            <a:r>
              <a:rPr lang="en-US" sz="3600" dirty="0"/>
              <a:t>These are oral or written exchanges of information between a caregiver or caregivers in a variety of ways</a:t>
            </a:r>
            <a:r>
              <a:rPr lang="en-US" sz="3600" dirty="0" smtClean="0"/>
              <a:t>.</a:t>
            </a:r>
            <a:endParaRPr lang="en-US" sz="36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حبر 3"/>
              <p14:cNvContentPartPr/>
              <p14:nvPr/>
            </p14:nvContentPartPr>
            <p14:xfrm>
              <a:off x="9915120" y="6495120"/>
              <a:ext cx="1237680" cy="66600"/>
            </p14:xfrm>
          </p:contentPart>
        </mc:Choice>
        <mc:Fallback xmlns="">
          <p:pic>
            <p:nvPicPr>
              <p:cNvPr id="4" name="حبر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905760" y="6485760"/>
                <a:ext cx="1256400" cy="85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5816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0277" y="143899"/>
            <a:ext cx="8899423" cy="1094965"/>
          </a:xfrm>
        </p:spPr>
        <p:txBody>
          <a:bodyPr>
            <a:noAutofit/>
          </a:bodyPr>
          <a:lstStyle/>
          <a:p>
            <a:pPr marL="0" indent="0"/>
            <a:r>
              <a:rPr lang="en-US" sz="4800" b="1" dirty="0">
                <a:solidFill>
                  <a:srgbClr val="FF0000"/>
                </a:solidFill>
              </a:rPr>
              <a:t>Importance of Records in Hospital.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026" y="2560842"/>
            <a:ext cx="11913624" cy="374470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4000" dirty="0"/>
              <a:t>1. Provide client history.</a:t>
            </a:r>
          </a:p>
          <a:p>
            <a:pPr marL="0" indent="0" algn="l">
              <a:buNone/>
            </a:pPr>
            <a:r>
              <a:rPr lang="en-US" sz="4000" dirty="0"/>
              <a:t>2. Assist with continuity of care.</a:t>
            </a:r>
          </a:p>
          <a:p>
            <a:pPr marL="0" indent="0" algn="l">
              <a:buNone/>
            </a:pPr>
            <a:r>
              <a:rPr lang="en-US" sz="4000" dirty="0"/>
              <a:t>3. Provide evidence to support legal issues if they arise.</a:t>
            </a:r>
          </a:p>
          <a:p>
            <a:pPr marL="0" indent="0" algn="l">
              <a:buNone/>
            </a:pPr>
            <a:r>
              <a:rPr lang="en-US" sz="4000" dirty="0"/>
              <a:t>4. Assess health needs, research and teach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353961" y="1548581"/>
            <a:ext cx="6732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A: For the individual and family:</a:t>
            </a:r>
          </a:p>
        </p:txBody>
      </p:sp>
    </p:spTree>
    <p:extLst>
      <p:ext uri="{BB962C8B-B14F-4D97-AF65-F5344CB8AC3E}">
        <p14:creationId xmlns:p14="http://schemas.microsoft.com/office/powerpoint/2010/main" val="148454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133350"/>
            <a:ext cx="3926759" cy="1240095"/>
          </a:xfrm>
        </p:spPr>
        <p:txBody>
          <a:bodyPr>
            <a:noAutofit/>
          </a:bodyPr>
          <a:lstStyle/>
          <a:p>
            <a:pPr algn="l"/>
            <a:r>
              <a:rPr lang="en-US" sz="4000" b="1" dirty="0">
                <a:solidFill>
                  <a:srgbClr val="FF0000"/>
                </a:solidFill>
              </a:rPr>
              <a:t>B: For the nurses</a:t>
            </a:r>
            <a:r>
              <a:rPr lang="en-US" sz="4000" b="1" dirty="0" smtClean="0">
                <a:solidFill>
                  <a:srgbClr val="FF0000"/>
                </a:solidFill>
              </a:rPr>
              <a:t>: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3350" y="1825625"/>
            <a:ext cx="11734800" cy="463232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600" dirty="0"/>
              <a:t>1. Documentation of the nursing service provided.</a:t>
            </a:r>
          </a:p>
          <a:p>
            <a:pPr marL="0" indent="0" algn="l">
              <a:buNone/>
            </a:pPr>
            <a:r>
              <a:rPr lang="en-US" sz="3600" dirty="0"/>
              <a:t>2. Demonstration of progress - planning and evaluation of the service for future improvement.</a:t>
            </a:r>
          </a:p>
          <a:p>
            <a:pPr marL="0" indent="0" algn="l">
              <a:buNone/>
            </a:pPr>
            <a:r>
              <a:rPr lang="en-US" sz="3600" dirty="0"/>
              <a:t>3. Evidence of professional growth - judging the quality and quantity of work performed.</a:t>
            </a:r>
          </a:p>
          <a:p>
            <a:pPr marL="0" indent="0" algn="l">
              <a:buNone/>
            </a:pPr>
            <a:r>
              <a:rPr lang="en-US" sz="3600" dirty="0"/>
              <a:t>4. A communication tool between the nurse and other staff involved in care.</a:t>
            </a:r>
          </a:p>
          <a:p>
            <a:pPr marL="0" indent="0" algn="l">
              <a:buNone/>
            </a:pPr>
            <a:r>
              <a:rPr lang="en-US" sz="3600" dirty="0"/>
              <a:t>5. Indication of a plan for a future electronic recording system.</a:t>
            </a:r>
          </a:p>
        </p:txBody>
      </p:sp>
    </p:spTree>
    <p:extLst>
      <p:ext uri="{BB962C8B-B14F-4D97-AF65-F5344CB8AC3E}">
        <p14:creationId xmlns:p14="http://schemas.microsoft.com/office/powerpoint/2010/main" val="82542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3239" y="0"/>
            <a:ext cx="12088761" cy="6617369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8. Budgeting: </a:t>
            </a:r>
            <a:r>
              <a:rPr lang="en-US" sz="5400" dirty="0" smtClean="0"/>
              <a:t> </a:t>
            </a:r>
            <a:r>
              <a:rPr lang="en-US" sz="3200" dirty="0"/>
              <a:t>is the allocation of scarce resources on the bases of forecasted needs for proposed activities over a specified period of time. It is a numerical expression of an agency's expected outcome and planned expenditures. </a:t>
            </a:r>
            <a:endParaRPr lang="en-US" sz="3200" b="1" dirty="0" smtClean="0"/>
          </a:p>
          <a:p>
            <a:pPr marL="0" indent="0" algn="l">
              <a:buNone/>
            </a:pPr>
            <a:r>
              <a:rPr lang="en-US" sz="3200" b="1" dirty="0" smtClean="0"/>
              <a:t>Types </a:t>
            </a:r>
            <a:r>
              <a:rPr lang="en-US" sz="3200" b="1" dirty="0"/>
              <a:t>of Budget</a:t>
            </a:r>
          </a:p>
          <a:p>
            <a:pPr marL="0" indent="0" algn="l">
              <a:buNone/>
            </a:pPr>
            <a:r>
              <a:rPr lang="en-US" sz="3200" b="1" dirty="0"/>
              <a:t>1. Personnel Budget: </a:t>
            </a:r>
            <a:r>
              <a:rPr lang="en-US" sz="3200" dirty="0"/>
              <a:t>This is the largest budget expense because healthcare is labor intensive. It includes actual working </a:t>
            </a:r>
            <a:r>
              <a:rPr lang="en-US" sz="3200" dirty="0" smtClean="0"/>
              <a:t>time.</a:t>
            </a:r>
            <a:r>
              <a:rPr lang="en-US" sz="3200" b="1" dirty="0" smtClean="0"/>
              <a:t> </a:t>
            </a:r>
            <a:endParaRPr lang="en-US" sz="3200" b="1" dirty="0"/>
          </a:p>
          <a:p>
            <a:pPr marL="0" indent="0" algn="l">
              <a:buNone/>
            </a:pPr>
            <a:r>
              <a:rPr lang="en-US" sz="3200" b="1" dirty="0"/>
              <a:t>2. Operating Budget: </a:t>
            </a:r>
            <a:r>
              <a:rPr lang="en-US" sz="3200" dirty="0"/>
              <a:t>This includes day-to-day expenses such as electricity, water, repairs, maintenance, medical and surgical supplies.</a:t>
            </a:r>
          </a:p>
          <a:p>
            <a:pPr marL="0" indent="0" algn="l">
              <a:buNone/>
            </a:pPr>
            <a:r>
              <a:rPr lang="en-US" sz="3200" b="1" dirty="0"/>
              <a:t>3. Capital Budget: </a:t>
            </a:r>
            <a:r>
              <a:rPr lang="en-US" sz="3200" dirty="0"/>
              <a:t>This includes the purchase of buildings and major equipment that have a long life (5-10) years and are not used in daily operations</a:t>
            </a:r>
            <a:r>
              <a:rPr lang="en-US" sz="3200" b="1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4972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06062" y="168443"/>
            <a:ext cx="11985937" cy="648000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FF0000"/>
                </a:solidFill>
              </a:rPr>
              <a:t>9.Evaluating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pPr marL="0" indent="0" algn="l">
              <a:buNone/>
            </a:pPr>
            <a:endParaRPr lang="en-US" sz="4800" b="1" dirty="0" smtClean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Evaluating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dirty="0" smtClean="0"/>
              <a:t>Staff </a:t>
            </a:r>
            <a:r>
              <a:rPr lang="en-US" sz="3600" dirty="0"/>
              <a:t>Evaluation is a continuous process and it starts with the first contact with the time the person is employed and ends with his </a:t>
            </a:r>
            <a:r>
              <a:rPr lang="en-US" sz="3600" dirty="0" err="1"/>
              <a:t>retiremen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611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155575"/>
            <a:ext cx="4133850" cy="1025525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work 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62232" y="1825625"/>
            <a:ext cx="11191568" cy="3323892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600" dirty="0" smtClean="0"/>
              <a:t>1- Definition of budget and what are the types of budget?</a:t>
            </a:r>
          </a:p>
          <a:p>
            <a:pPr marL="0" indent="0" algn="l">
              <a:buNone/>
            </a:pPr>
            <a:r>
              <a:rPr lang="en-US" sz="3600" dirty="0" smtClean="0"/>
              <a:t>2- Definition of </a:t>
            </a:r>
            <a:r>
              <a:rPr lang="en-US" sz="3600" dirty="0"/>
              <a:t>Nursing administration</a:t>
            </a:r>
            <a:r>
              <a:rPr lang="en-US" sz="3600" dirty="0" smtClean="0"/>
              <a:t> and number of </a:t>
            </a:r>
            <a:r>
              <a:rPr lang="en-US" sz="3600" dirty="0"/>
              <a:t>administration elements</a:t>
            </a:r>
            <a:r>
              <a:rPr lang="en-US" sz="3600" dirty="0" smtClean="0"/>
              <a:t>?</a:t>
            </a:r>
          </a:p>
          <a:p>
            <a:pPr marL="0" indent="0" algn="l">
              <a:buNone/>
            </a:pPr>
            <a:r>
              <a:rPr lang="en-US" sz="3600" dirty="0" smtClean="0"/>
              <a:t>3- What is the difference between a report and a record?</a:t>
            </a:r>
          </a:p>
          <a:p>
            <a:pPr marL="0" indent="0" algn="l">
              <a:buNone/>
            </a:pPr>
            <a:r>
              <a:rPr lang="en-US" sz="3600" dirty="0" smtClean="0"/>
              <a:t>4- What are the </a:t>
            </a:r>
            <a:r>
              <a:rPr lang="en-US" sz="3600" dirty="0"/>
              <a:t>Factors that affect staffing</a:t>
            </a:r>
            <a:r>
              <a:rPr lang="en-US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86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0">
              <a:buFont typeface="Wingdings" panose="05000000000000000000" pitchFamily="2" charset="2"/>
              <a:buChar char="Ø"/>
            </a:pPr>
            <a:r>
              <a:rPr lang="en-US" dirty="0" err="1"/>
              <a:t>Basavanthappa</a:t>
            </a:r>
            <a:r>
              <a:rPr lang="en-US" dirty="0"/>
              <a:t> B T. Nursing administration. </a:t>
            </a:r>
            <a:r>
              <a:rPr lang="en-US" dirty="0" err="1"/>
              <a:t>Istedn</a:t>
            </a:r>
            <a:r>
              <a:rPr lang="en-US" dirty="0"/>
              <a:t>. New </a:t>
            </a:r>
            <a:r>
              <a:rPr lang="en-US" dirty="0" err="1"/>
              <a:t>Delhi:Jaypee</a:t>
            </a:r>
            <a:r>
              <a:rPr lang="en-US" dirty="0"/>
              <a:t> </a:t>
            </a:r>
          </a:p>
          <a:p>
            <a:pPr marL="0" indent="0" algn="l">
              <a:buNone/>
            </a:pPr>
            <a:r>
              <a:rPr lang="en-US" dirty="0"/>
              <a:t>brothers medical publishers (p) ltd; 2000.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Wise </a:t>
            </a:r>
            <a:r>
              <a:rPr lang="en-US" dirty="0"/>
              <a:t>P S. Leading and managing in nursing. </a:t>
            </a:r>
            <a:r>
              <a:rPr lang="en-US" dirty="0" err="1"/>
              <a:t>Istedn</a:t>
            </a:r>
            <a:r>
              <a:rPr lang="en-US" dirty="0"/>
              <a:t>. Philadelphia: Mosby </a:t>
            </a:r>
            <a:r>
              <a:rPr lang="en-US" dirty="0" smtClean="0"/>
              <a:t>publications</a:t>
            </a:r>
            <a:r>
              <a:rPr lang="en-US" dirty="0"/>
              <a:t>; 1995.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Koontz </a:t>
            </a:r>
            <a:r>
              <a:rPr lang="en-US" dirty="0"/>
              <a:t>H &amp;</a:t>
            </a:r>
            <a:r>
              <a:rPr lang="en-US" dirty="0" err="1"/>
              <a:t>Weihrich</a:t>
            </a:r>
            <a:r>
              <a:rPr lang="en-US" dirty="0"/>
              <a:t> H . Essentials of management an international </a:t>
            </a:r>
          </a:p>
          <a:p>
            <a:pPr marL="0" indent="0" algn="l">
              <a:buNone/>
            </a:pPr>
            <a:r>
              <a:rPr lang="en-US" dirty="0"/>
              <a:t>perspective. (</a:t>
            </a:r>
            <a:r>
              <a:rPr lang="en-US" dirty="0" err="1"/>
              <a:t>Istedn</a:t>
            </a:r>
            <a:r>
              <a:rPr lang="en-US" dirty="0"/>
              <a:t>). New Delhi: Tata McGraw Hill publishers; 2007</a:t>
            </a:r>
          </a:p>
        </p:txBody>
      </p:sp>
    </p:spTree>
    <p:extLst>
      <p:ext uri="{BB962C8B-B14F-4D97-AF65-F5344CB8AC3E}">
        <p14:creationId xmlns:p14="http://schemas.microsoft.com/office/powerpoint/2010/main" val="365911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42" y="365125"/>
            <a:ext cx="11024315" cy="62932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1035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33350"/>
            <a:ext cx="10515600" cy="6553200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sz="4000" b="1" dirty="0">
                <a:solidFill>
                  <a:srgbClr val="FF0000"/>
                </a:solidFill>
              </a:rPr>
              <a:t>Outlines </a:t>
            </a:r>
            <a:endParaRPr lang="en-US" sz="4000" b="1" dirty="0" smtClean="0">
              <a:solidFill>
                <a:srgbClr val="FF0000"/>
              </a:solidFill>
            </a:endParaRPr>
          </a:p>
          <a:p>
            <a:pPr algn="l" rtl="0"/>
            <a:r>
              <a:rPr lang="en-GB" sz="4000" dirty="0"/>
              <a:t>Nursing Administration :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 smtClean="0"/>
              <a:t>      </a:t>
            </a:r>
            <a:r>
              <a:rPr lang="en-GB" sz="4000" dirty="0"/>
              <a:t>2.1-Definition of administration Nursing 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/>
              <a:t>          2.2-Elements of administration :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/>
              <a:t>         2.2.1-Planning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/>
              <a:t>         2.2.2-Organizing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/>
              <a:t>         2.2.3-Staffing 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 smtClean="0"/>
              <a:t>         2.2.4- </a:t>
            </a:r>
            <a:r>
              <a:rPr lang="en-GB" sz="4000" dirty="0"/>
              <a:t>Directing and supervising 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/>
              <a:t>         </a:t>
            </a:r>
            <a:r>
              <a:rPr lang="en-GB" sz="4000" dirty="0" smtClean="0"/>
              <a:t>2.2.5-Time </a:t>
            </a:r>
            <a:r>
              <a:rPr lang="en-GB" sz="4000" dirty="0"/>
              <a:t>management 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/>
              <a:t>         </a:t>
            </a:r>
            <a:r>
              <a:rPr lang="en-GB" sz="4000" dirty="0" smtClean="0"/>
              <a:t>2.2.6- </a:t>
            </a:r>
            <a:r>
              <a:rPr lang="en-GB" sz="4000" dirty="0"/>
              <a:t>Coordinating 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/>
              <a:t>         </a:t>
            </a:r>
            <a:r>
              <a:rPr lang="en-GB" sz="4000" dirty="0" smtClean="0"/>
              <a:t>2.2.7- </a:t>
            </a:r>
            <a:r>
              <a:rPr lang="en-GB" sz="3600" dirty="0"/>
              <a:t>Reporting </a:t>
            </a:r>
            <a:r>
              <a:rPr lang="en-GB" sz="4000" dirty="0" smtClean="0"/>
              <a:t>and </a:t>
            </a:r>
            <a:r>
              <a:rPr lang="en-GB" sz="4000" dirty="0"/>
              <a:t>recording 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/>
              <a:t>         </a:t>
            </a:r>
            <a:r>
              <a:rPr lang="en-GB" sz="4000" dirty="0" smtClean="0"/>
              <a:t>2.2.8- </a:t>
            </a:r>
            <a:r>
              <a:rPr lang="en-GB" sz="4000" dirty="0"/>
              <a:t>Budgeting</a:t>
            </a:r>
            <a:endParaRPr lang="en-US" sz="4000" dirty="0"/>
          </a:p>
          <a:p>
            <a:pPr marL="0" indent="0" algn="l" rtl="0">
              <a:buNone/>
            </a:pPr>
            <a:r>
              <a:rPr lang="en-GB" sz="4000" dirty="0"/>
              <a:t>         </a:t>
            </a:r>
            <a:r>
              <a:rPr lang="en-GB" sz="4000" dirty="0" smtClean="0"/>
              <a:t>2.2.9- </a:t>
            </a:r>
            <a:r>
              <a:rPr lang="en-GB" sz="4000" dirty="0"/>
              <a:t>Evaluating</a:t>
            </a:r>
            <a:endParaRPr lang="en-US" sz="4000" dirty="0"/>
          </a:p>
          <a:p>
            <a:pPr marL="0" indent="0" algn="l" rtl="0">
              <a:buNone/>
            </a:pP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623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68710" y="168442"/>
            <a:ext cx="11533238" cy="61641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0000"/>
                </a:solidFill>
              </a:rPr>
              <a:t>Nursing Administration</a:t>
            </a:r>
            <a:endParaRPr lang="en-US" sz="5400" b="1" dirty="0" smtClean="0"/>
          </a:p>
          <a:p>
            <a:pPr marL="0" indent="0" algn="l">
              <a:buNone/>
            </a:pPr>
            <a:r>
              <a:rPr lang="en-US" sz="4000" b="1" dirty="0" smtClean="0"/>
              <a:t>Nursing administration: </a:t>
            </a:r>
            <a:r>
              <a:rPr lang="en-US" sz="4000" dirty="0"/>
              <a:t>is defined as the process of managing nursing duties, responsibilities, or rules</a:t>
            </a:r>
            <a:r>
              <a:rPr lang="en-US" sz="4000" dirty="0" smtClean="0"/>
              <a:t>.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/>
              <a:t>Nurse Administrator: </a:t>
            </a:r>
            <a:r>
              <a:rPr lang="en-US" sz="4000" dirty="0"/>
              <a:t>person who is charged </a:t>
            </a:r>
            <a:r>
              <a:rPr lang="en-US" sz="4000" dirty="0" smtClean="0"/>
              <a:t>with the </a:t>
            </a:r>
            <a:r>
              <a:rPr lang="en-US" sz="4000" dirty="0"/>
              <a:t>financial decision making, staff </a:t>
            </a:r>
            <a:r>
              <a:rPr lang="en-US" sz="4000" dirty="0" smtClean="0"/>
              <a:t>administration and </a:t>
            </a:r>
            <a:r>
              <a:rPr lang="en-US" sz="4000" dirty="0"/>
              <a:t>policy making as concerns nurses in </a:t>
            </a:r>
            <a:r>
              <a:rPr lang="en-US" sz="4000" dirty="0" smtClean="0"/>
              <a:t>an establishment</a:t>
            </a:r>
            <a:r>
              <a:rPr lang="en-US" sz="4000" dirty="0"/>
              <a:t>. such nurse also supervises </a:t>
            </a:r>
            <a:r>
              <a:rPr lang="en-US" sz="4000" dirty="0" smtClean="0"/>
              <a:t>nursing staff</a:t>
            </a:r>
            <a:r>
              <a:rPr lang="en-US" sz="4000" dirty="0"/>
              <a:t>, establishes work schedules, maintains </a:t>
            </a:r>
            <a:r>
              <a:rPr lang="en-US" sz="4000" dirty="0" smtClean="0"/>
              <a:t>medical supply </a:t>
            </a:r>
            <a:r>
              <a:rPr lang="en-US" sz="4000" dirty="0"/>
              <a:t>inventories, and manages resources </a:t>
            </a:r>
            <a:r>
              <a:rPr lang="en-US" sz="4000" dirty="0" smtClean="0"/>
              <a:t>to ensure </a:t>
            </a:r>
            <a:r>
              <a:rPr lang="en-US" sz="4000" dirty="0"/>
              <a:t>high-quality patient care</a:t>
            </a:r>
          </a:p>
        </p:txBody>
      </p:sp>
    </p:spTree>
    <p:extLst>
      <p:ext uri="{BB962C8B-B14F-4D97-AF65-F5344CB8AC3E}">
        <p14:creationId xmlns:p14="http://schemas.microsoft.com/office/powerpoint/2010/main" val="45887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31775"/>
            <a:ext cx="10515600" cy="892175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>
                <a:solidFill>
                  <a:srgbClr val="FF0000"/>
                </a:solidFill>
                <a:latin typeface="+mn-lt"/>
              </a:rPr>
              <a:t>Elements of Administration</a:t>
            </a:r>
            <a:endParaRPr lang="en-US" sz="4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1820" y="1390918"/>
            <a:ext cx="11797048" cy="5162281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200" b="1" dirty="0"/>
              <a:t>1: Planning</a:t>
            </a:r>
          </a:p>
          <a:p>
            <a:pPr marL="0" indent="0" algn="l">
              <a:buNone/>
            </a:pPr>
            <a:r>
              <a:rPr lang="en-US" sz="3200" b="1" dirty="0"/>
              <a:t>Planning involves</a:t>
            </a:r>
            <a:r>
              <a:rPr lang="en-US" sz="3200" b="1" dirty="0" smtClean="0"/>
              <a:t>:</a:t>
            </a:r>
            <a:endParaRPr lang="en-US" sz="3200" b="1" dirty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3200" dirty="0"/>
              <a:t>Choosing the tasks that need to be done to achieve the organization's goals</a:t>
            </a:r>
            <a:r>
              <a:rPr lang="en-US" sz="3200" dirty="0" smtClean="0"/>
              <a:t>.</a:t>
            </a:r>
            <a:endParaRPr lang="en-US" sz="3200" dirty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3200" dirty="0"/>
              <a:t>Determining how the tasks should be done, and indicating when they should be done</a:t>
            </a:r>
            <a:r>
              <a:rPr lang="en-US" sz="3200" dirty="0" smtClean="0"/>
              <a:t>.</a:t>
            </a:r>
            <a:endParaRPr lang="en-US" sz="3200" dirty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3200" dirty="0"/>
              <a:t>Planning activity focuses on achieving goals. Managers determine exactly what organizations need to do to succeed. Planning is concerned with the organization's short-term as well as long-term success.</a:t>
            </a:r>
          </a:p>
        </p:txBody>
      </p:sp>
    </p:spTree>
    <p:extLst>
      <p:ext uri="{BB962C8B-B14F-4D97-AF65-F5344CB8AC3E}">
        <p14:creationId xmlns:p14="http://schemas.microsoft.com/office/powerpoint/2010/main" val="425953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324350" cy="1021223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rgbClr val="FF0000"/>
                </a:solidFill>
              </a:rPr>
              <a:t>2</a:t>
            </a:r>
            <a:r>
              <a:rPr lang="en-US" sz="5400" b="1" dirty="0" smtClean="0">
                <a:solidFill>
                  <a:srgbClr val="FF0000"/>
                </a:solidFill>
              </a:rPr>
              <a:t>: Organizing</a:t>
            </a:r>
            <a:endParaRPr lang="en-US" sz="54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1729" y="1390650"/>
            <a:ext cx="12000272" cy="4152900"/>
          </a:xfrm>
        </p:spPr>
        <p:txBody>
          <a:bodyPr>
            <a:noAutofit/>
          </a:bodyPr>
          <a:lstStyle/>
          <a:p>
            <a:pPr algn="l" rtl="0">
              <a:buFont typeface="Wingdings" panose="05000000000000000000" pitchFamily="2" charset="2"/>
              <a:buChar char="Ø"/>
            </a:pPr>
            <a:r>
              <a:rPr lang="en-US" sz="3600" dirty="0"/>
              <a:t>Organizing can be thought of as assigning tasks developed in the planning stages to different individuals or groups within the organization.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3600" dirty="0" smtClean="0"/>
              <a:t>Organizing </a:t>
            </a:r>
            <a:r>
              <a:rPr lang="en-US" sz="3600" dirty="0"/>
              <a:t>is the creation of a mechanism for putting plans into effect.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3600" dirty="0" smtClean="0"/>
              <a:t>People </a:t>
            </a:r>
            <a:r>
              <a:rPr lang="en-US" sz="3600" dirty="0"/>
              <a:t>within the organization are assigned work tasks that contribute to the achievement of the hospital's goals.</a:t>
            </a:r>
          </a:p>
        </p:txBody>
      </p:sp>
    </p:spTree>
    <p:extLst>
      <p:ext uri="{BB962C8B-B14F-4D97-AF65-F5344CB8AC3E}">
        <p14:creationId xmlns:p14="http://schemas.microsoft.com/office/powerpoint/2010/main" val="392513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9271" y="158648"/>
            <a:ext cx="2952135" cy="1065469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>
                <a:solidFill>
                  <a:srgbClr val="FF0000"/>
                </a:solidFill>
              </a:rPr>
              <a:t>Staffing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7987" y="1825626"/>
            <a:ext cx="11960942" cy="3375024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600" b="1" dirty="0" smtClean="0"/>
              <a:t>Staffing process</a:t>
            </a:r>
          </a:p>
          <a:p>
            <a:pPr marL="0" indent="0" algn="l">
              <a:buNone/>
            </a:pPr>
            <a:r>
              <a:rPr lang="en-US" sz="3600" dirty="0" smtClean="0"/>
              <a:t>Staffing is an organized, systematic, common-sense process applied to determine the number and type of nursing staff required to provide nursing care at a predetermined level to a group of patients in a given setting.</a:t>
            </a:r>
          </a:p>
        </p:txBody>
      </p:sp>
    </p:spTree>
    <p:extLst>
      <p:ext uri="{BB962C8B-B14F-4D97-AF65-F5344CB8AC3E}">
        <p14:creationId xmlns:p14="http://schemas.microsoft.com/office/powerpoint/2010/main" val="364824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129151"/>
            <a:ext cx="6403258" cy="917985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Factors that affect </a:t>
            </a:r>
            <a:r>
              <a:rPr lang="en-US" b="1" dirty="0" smtClean="0">
                <a:solidFill>
                  <a:srgbClr val="FF0000"/>
                </a:solidFill>
              </a:rPr>
              <a:t>staffing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7483" y="1010653"/>
            <a:ext cx="11724969" cy="584734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600" dirty="0"/>
              <a:t>1. Philosophy and goals of the organization.</a:t>
            </a:r>
          </a:p>
          <a:p>
            <a:pPr marL="0" indent="0" algn="l">
              <a:buNone/>
            </a:pPr>
            <a:r>
              <a:rPr lang="en-US" sz="3600" dirty="0"/>
              <a:t>2. Type of patients, levels of acuity, fluctuations in admission, length of stay, type of care, standards of nursing care, and staff policies (staff class, holidays, weekends, sick leave, overtime, etc.).</a:t>
            </a:r>
          </a:p>
          <a:p>
            <a:pPr marL="0" indent="0" algn="l">
              <a:buNone/>
            </a:pPr>
            <a:r>
              <a:rPr lang="en-US" sz="3600" dirty="0"/>
              <a:t>3. Staff education and experience levels, job descriptions</a:t>
            </a:r>
          </a:p>
          <a:p>
            <a:pPr marL="0" indent="0" algn="l">
              <a:buNone/>
            </a:pPr>
            <a:r>
              <a:rPr lang="en-US" sz="3600" dirty="0"/>
              <a:t>4. Number of beds, supplies, and equipment.</a:t>
            </a:r>
          </a:p>
          <a:p>
            <a:pPr marL="0" indent="0" algn="l">
              <a:buNone/>
            </a:pPr>
            <a:r>
              <a:rPr lang="en-US" sz="3600" dirty="0"/>
              <a:t>5. Organizational structure, support services, staff, patient-to-nurse ratio required, and budget.</a:t>
            </a:r>
          </a:p>
        </p:txBody>
      </p:sp>
    </p:spTree>
    <p:extLst>
      <p:ext uri="{BB962C8B-B14F-4D97-AF65-F5344CB8AC3E}">
        <p14:creationId xmlns:p14="http://schemas.microsoft.com/office/powerpoint/2010/main" val="264269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29389"/>
            <a:ext cx="11430000" cy="5647574"/>
          </a:xfrm>
        </p:spPr>
        <p:txBody>
          <a:bodyPr/>
          <a:lstStyle/>
          <a:p>
            <a:pPr marL="0" indent="0" algn="l" rtl="0">
              <a:buNone/>
            </a:pPr>
            <a:r>
              <a:rPr lang="en-GB" sz="5400" b="1" dirty="0" smtClean="0">
                <a:solidFill>
                  <a:srgbClr val="FF0000"/>
                </a:solidFill>
              </a:rPr>
              <a:t>4. Directing </a:t>
            </a:r>
            <a:r>
              <a:rPr lang="en-GB" sz="5400" b="1" dirty="0">
                <a:solidFill>
                  <a:srgbClr val="FF0000"/>
                </a:solidFill>
              </a:rPr>
              <a:t>and supervising </a:t>
            </a:r>
            <a:endParaRPr lang="en-US" sz="5400" b="1" dirty="0" smtClean="0">
              <a:solidFill>
                <a:srgbClr val="FF0000"/>
              </a:solidFill>
            </a:endParaRPr>
          </a:p>
          <a:p>
            <a:pPr marL="0" indent="0" algn="l" rtl="0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Directing : </a:t>
            </a:r>
            <a:r>
              <a:rPr lang="en-US" dirty="0" smtClean="0"/>
              <a:t>It </a:t>
            </a:r>
            <a:r>
              <a:rPr lang="en-US" dirty="0"/>
              <a:t>is a process involving mainly human resources management such as motivating, managing conflict, communicating, facilitating collaboration and </a:t>
            </a:r>
            <a:r>
              <a:rPr lang="en-US" dirty="0" smtClean="0"/>
              <a:t>coordination.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supervisor : </a:t>
            </a:r>
            <a:r>
              <a:rPr lang="en-US" dirty="0" smtClean="0"/>
              <a:t>supervises </a:t>
            </a:r>
            <a:r>
              <a:rPr lang="en-US" dirty="0"/>
              <a:t>a number of nurse managers usually within related specialty or in a given geographical area.</a:t>
            </a:r>
          </a:p>
        </p:txBody>
      </p:sp>
    </p:spTree>
    <p:extLst>
      <p:ext uri="{BB962C8B-B14F-4D97-AF65-F5344CB8AC3E}">
        <p14:creationId xmlns:p14="http://schemas.microsoft.com/office/powerpoint/2010/main" val="487432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0278" y="129151"/>
            <a:ext cx="5503606" cy="1080217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5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>
                <a:solidFill>
                  <a:srgbClr val="FF0000"/>
                </a:solidFill>
              </a:rPr>
              <a:t>Time </a:t>
            </a:r>
            <a:r>
              <a:rPr lang="en-US" b="1" dirty="0" smtClean="0">
                <a:solidFill>
                  <a:srgbClr val="FF0000"/>
                </a:solidFill>
              </a:rPr>
              <a:t>Management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7924" y="1211477"/>
            <a:ext cx="11488994" cy="48481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Time is a constant that cannot be changed. The clock cannot be slowed down or speeded up. Therefore, time management is a misnomer. No one manages time itself. What is managed is how time is used.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b="1" dirty="0"/>
              <a:t>Definition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Time </a:t>
            </a:r>
            <a:r>
              <a:rPr lang="en-US" b="1" dirty="0" smtClean="0">
                <a:solidFill>
                  <a:srgbClr val="FF0000"/>
                </a:solidFill>
              </a:rPr>
              <a:t>management: </a:t>
            </a:r>
            <a:r>
              <a:rPr lang="en-US" dirty="0"/>
              <a:t>is the optimum use of available time.</a:t>
            </a:r>
          </a:p>
          <a:p>
            <a:pPr marL="0" indent="0" algn="l">
              <a:buNone/>
            </a:pPr>
            <a:r>
              <a:rPr lang="en-US" dirty="0"/>
              <a:t>The most important aspects of time management are:</a:t>
            </a:r>
          </a:p>
          <a:p>
            <a:pPr marL="0" indent="0" algn="l">
              <a:buNone/>
            </a:pPr>
            <a:r>
              <a:rPr lang="en-US" dirty="0"/>
              <a:t>1. Knowing how to use time wisely.</a:t>
            </a:r>
          </a:p>
          <a:p>
            <a:pPr marL="0" indent="0" algn="l">
              <a:buNone/>
            </a:pPr>
            <a:r>
              <a:rPr lang="en-US" dirty="0"/>
              <a:t>2. Getting more done in less time.</a:t>
            </a:r>
          </a:p>
          <a:p>
            <a:pPr marL="0" indent="0" algn="l">
              <a:buNone/>
            </a:pPr>
            <a:r>
              <a:rPr lang="en-US" dirty="0"/>
              <a:t>3. Conserving time and energy.</a:t>
            </a:r>
          </a:p>
        </p:txBody>
      </p:sp>
    </p:spTree>
    <p:extLst>
      <p:ext uri="{BB962C8B-B14F-4D97-AF65-F5344CB8AC3E}">
        <p14:creationId xmlns:p14="http://schemas.microsoft.com/office/powerpoint/2010/main" val="128469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3442</TotalTime>
  <Words>1099</Words>
  <Application>Microsoft Office PowerPoint</Application>
  <PresentationFormat>مخصص</PresentationFormat>
  <Paragraphs>116</Paragraphs>
  <Slides>19</Slides>
  <Notes>15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نسق Office</vt:lpstr>
      <vt:lpstr>University of Basrah  College of Nursing</vt:lpstr>
      <vt:lpstr>عرض تقديمي في PowerPoint</vt:lpstr>
      <vt:lpstr>عرض تقديمي في PowerPoint</vt:lpstr>
      <vt:lpstr>Elements of Administration</vt:lpstr>
      <vt:lpstr>2: Organizing</vt:lpstr>
      <vt:lpstr>3: Staffing </vt:lpstr>
      <vt:lpstr>Factors that affect staffing</vt:lpstr>
      <vt:lpstr>عرض تقديمي في PowerPoint</vt:lpstr>
      <vt:lpstr>5: Time Management</vt:lpstr>
      <vt:lpstr>6: Coordinating</vt:lpstr>
      <vt:lpstr>Roles of Nurse Coordinator</vt:lpstr>
      <vt:lpstr>7: Reporting and Recording</vt:lpstr>
      <vt:lpstr>Importance of Records in Hospital. </vt:lpstr>
      <vt:lpstr>B: For the nurses:</vt:lpstr>
      <vt:lpstr>عرض تقديمي في PowerPoint</vt:lpstr>
      <vt:lpstr>عرض تقديمي في PowerPoint</vt:lpstr>
      <vt:lpstr>Home work </vt:lpstr>
      <vt:lpstr>REFERENCES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HAZEEM</cp:lastModifiedBy>
  <cp:revision>67</cp:revision>
  <dcterms:created xsi:type="dcterms:W3CDTF">2023-08-25T10:39:31Z</dcterms:created>
  <dcterms:modified xsi:type="dcterms:W3CDTF">2025-02-01T04:30:24Z</dcterms:modified>
</cp:coreProperties>
</file>